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73" r:id="rId4"/>
    <p:sldId id="275" r:id="rId5"/>
    <p:sldId id="257" r:id="rId6"/>
    <p:sldId id="263" r:id="rId7"/>
    <p:sldId id="258" r:id="rId8"/>
    <p:sldId id="274" r:id="rId9"/>
    <p:sldId id="259" r:id="rId10"/>
    <p:sldId id="276" r:id="rId11"/>
    <p:sldId id="277" r:id="rId12"/>
    <p:sldId id="278" r:id="rId13"/>
    <p:sldId id="260" r:id="rId14"/>
    <p:sldId id="261" r:id="rId15"/>
    <p:sldId id="262" r:id="rId16"/>
    <p:sldId id="279" r:id="rId17"/>
    <p:sldId id="280" r:id="rId18"/>
    <p:sldId id="264" r:id="rId19"/>
    <p:sldId id="265" r:id="rId20"/>
    <p:sldId id="269" r:id="rId21"/>
    <p:sldId id="281" r:id="rId22"/>
    <p:sldId id="266" r:id="rId23"/>
    <p:sldId id="268" r:id="rId24"/>
    <p:sldId id="267" r:id="rId25"/>
    <p:sldId id="270" r:id="rId26"/>
    <p:sldId id="282" r:id="rId2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ka Papáčková" userId="95f06230426900fd" providerId="LiveId" clId="{C1B30A4A-5E49-45FA-A9E1-5711E401B006}"/>
    <pc:docChg chg="custSel modSld">
      <pc:chgData name="Lenka Papáčková" userId="95f06230426900fd" providerId="LiveId" clId="{C1B30A4A-5E49-45FA-A9E1-5711E401B006}" dt="2022-06-20T19:27:27.486" v="84" actId="20577"/>
      <pc:docMkLst>
        <pc:docMk/>
      </pc:docMkLst>
      <pc:sldChg chg="modSp mod">
        <pc:chgData name="Lenka Papáčková" userId="95f06230426900fd" providerId="LiveId" clId="{C1B30A4A-5E49-45FA-A9E1-5711E401B006}" dt="2022-06-20T19:18:55.181" v="6" actId="20577"/>
        <pc:sldMkLst>
          <pc:docMk/>
          <pc:sldMk cId="1960614747" sldId="257"/>
        </pc:sldMkLst>
        <pc:spChg chg="mod">
          <ac:chgData name="Lenka Papáčková" userId="95f06230426900fd" providerId="LiveId" clId="{C1B30A4A-5E49-45FA-A9E1-5711E401B006}" dt="2022-06-20T19:18:55.181" v="6" actId="20577"/>
          <ac:spMkLst>
            <pc:docMk/>
            <pc:sldMk cId="1960614747" sldId="257"/>
            <ac:spMk id="3" creationId="{152CC5CE-1B32-447F-AEE3-A7EC755211E1}"/>
          </ac:spMkLst>
        </pc:spChg>
      </pc:sldChg>
      <pc:sldChg chg="modSp mod">
        <pc:chgData name="Lenka Papáčková" userId="95f06230426900fd" providerId="LiveId" clId="{C1B30A4A-5E49-45FA-A9E1-5711E401B006}" dt="2022-06-20T19:20:18.673" v="53" actId="20577"/>
        <pc:sldMkLst>
          <pc:docMk/>
          <pc:sldMk cId="3316380610" sldId="258"/>
        </pc:sldMkLst>
        <pc:spChg chg="mod">
          <ac:chgData name="Lenka Papáčková" userId="95f06230426900fd" providerId="LiveId" clId="{C1B30A4A-5E49-45FA-A9E1-5711E401B006}" dt="2022-06-20T19:20:18.673" v="53" actId="20577"/>
          <ac:spMkLst>
            <pc:docMk/>
            <pc:sldMk cId="3316380610" sldId="258"/>
            <ac:spMk id="3" creationId="{99E063FA-4BE7-4F68-84D5-0D9E65F1045E}"/>
          </ac:spMkLst>
        </pc:spChg>
      </pc:sldChg>
      <pc:sldChg chg="modSp mod">
        <pc:chgData name="Lenka Papáčková" userId="95f06230426900fd" providerId="LiveId" clId="{C1B30A4A-5E49-45FA-A9E1-5711E401B006}" dt="2022-06-20T19:22:16.855" v="62" actId="20577"/>
        <pc:sldMkLst>
          <pc:docMk/>
          <pc:sldMk cId="2949528295" sldId="260"/>
        </pc:sldMkLst>
        <pc:spChg chg="mod">
          <ac:chgData name="Lenka Papáčková" userId="95f06230426900fd" providerId="LiveId" clId="{C1B30A4A-5E49-45FA-A9E1-5711E401B006}" dt="2022-06-20T19:22:16.855" v="62" actId="20577"/>
          <ac:spMkLst>
            <pc:docMk/>
            <pc:sldMk cId="2949528295" sldId="260"/>
            <ac:spMk id="3" creationId="{8BFF6EF8-C6A2-446D-BA4C-2F13005611AA}"/>
          </ac:spMkLst>
        </pc:spChg>
      </pc:sldChg>
      <pc:sldChg chg="modSp mod">
        <pc:chgData name="Lenka Papáčková" userId="95f06230426900fd" providerId="LiveId" clId="{C1B30A4A-5E49-45FA-A9E1-5711E401B006}" dt="2022-06-20T19:25:35.378" v="77" actId="20577"/>
        <pc:sldMkLst>
          <pc:docMk/>
          <pc:sldMk cId="2646884454" sldId="262"/>
        </pc:sldMkLst>
        <pc:spChg chg="mod">
          <ac:chgData name="Lenka Papáčková" userId="95f06230426900fd" providerId="LiveId" clId="{C1B30A4A-5E49-45FA-A9E1-5711E401B006}" dt="2022-06-20T19:25:35.378" v="77" actId="20577"/>
          <ac:spMkLst>
            <pc:docMk/>
            <pc:sldMk cId="2646884454" sldId="262"/>
            <ac:spMk id="3" creationId="{F99DF165-7D09-4DF9-97B8-BFBD725473D1}"/>
          </ac:spMkLst>
        </pc:spChg>
      </pc:sldChg>
      <pc:sldChg chg="modSp mod">
        <pc:chgData name="Lenka Papáčková" userId="95f06230426900fd" providerId="LiveId" clId="{C1B30A4A-5E49-45FA-A9E1-5711E401B006}" dt="2022-06-20T19:26:28.069" v="79" actId="20577"/>
        <pc:sldMkLst>
          <pc:docMk/>
          <pc:sldMk cId="4060212274" sldId="264"/>
        </pc:sldMkLst>
        <pc:spChg chg="mod">
          <ac:chgData name="Lenka Papáčková" userId="95f06230426900fd" providerId="LiveId" clId="{C1B30A4A-5E49-45FA-A9E1-5711E401B006}" dt="2022-06-20T19:26:28.069" v="79" actId="20577"/>
          <ac:spMkLst>
            <pc:docMk/>
            <pc:sldMk cId="4060212274" sldId="264"/>
            <ac:spMk id="3" creationId="{DFCEDBDD-6A2C-4A41-909C-CAAE13202274}"/>
          </ac:spMkLst>
        </pc:spChg>
      </pc:sldChg>
      <pc:sldChg chg="modSp mod">
        <pc:chgData name="Lenka Papáčková" userId="95f06230426900fd" providerId="LiveId" clId="{C1B30A4A-5E49-45FA-A9E1-5711E401B006}" dt="2022-06-20T19:27:27.486" v="84" actId="20577"/>
        <pc:sldMkLst>
          <pc:docMk/>
          <pc:sldMk cId="3677958042" sldId="269"/>
        </pc:sldMkLst>
        <pc:spChg chg="mod">
          <ac:chgData name="Lenka Papáčková" userId="95f06230426900fd" providerId="LiveId" clId="{C1B30A4A-5E49-45FA-A9E1-5711E401B006}" dt="2022-06-20T19:27:27.486" v="84" actId="20577"/>
          <ac:spMkLst>
            <pc:docMk/>
            <pc:sldMk cId="3677958042" sldId="269"/>
            <ac:spMk id="3" creationId="{3C296538-E696-4601-B8C5-5A61C880C5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CFDA01-53BB-4A57-9702-5529D13C7151}"/>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7AEF81EA-27CB-49F8-B51C-BF4185D6E7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F2E221AB-3A6D-48EB-8FBE-1DF494BC8B36}"/>
              </a:ext>
            </a:extLst>
          </p:cNvPr>
          <p:cNvSpPr>
            <a:spLocks noGrp="1"/>
          </p:cNvSpPr>
          <p:nvPr>
            <p:ph type="dt" sz="half" idx="10"/>
          </p:nvPr>
        </p:nvSpPr>
        <p:spPr/>
        <p:txBody>
          <a:bodyPr/>
          <a:lstStyle/>
          <a:p>
            <a:fld id="{CE93026F-250E-40E4-8042-D1D1D0154D44}" type="datetimeFigureOut">
              <a:rPr lang="cs-CZ" smtClean="0"/>
              <a:t>20.06.2022</a:t>
            </a:fld>
            <a:endParaRPr lang="cs-CZ"/>
          </a:p>
        </p:txBody>
      </p:sp>
      <p:sp>
        <p:nvSpPr>
          <p:cNvPr id="5" name="Zástupný symbol pro zápatí 4">
            <a:extLst>
              <a:ext uri="{FF2B5EF4-FFF2-40B4-BE49-F238E27FC236}">
                <a16:creationId xmlns:a16="http://schemas.microsoft.com/office/drawing/2014/main" id="{22ED4595-5792-4EFD-B189-F6772E3E7AD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01C4751-7C2A-459E-A7A4-F63719DE4F1A}"/>
              </a:ext>
            </a:extLst>
          </p:cNvPr>
          <p:cNvSpPr>
            <a:spLocks noGrp="1"/>
          </p:cNvSpPr>
          <p:nvPr>
            <p:ph type="sldNum" sz="quarter" idx="12"/>
          </p:nvPr>
        </p:nvSpPr>
        <p:spPr/>
        <p:txBody>
          <a:bodyPr/>
          <a:lstStyle/>
          <a:p>
            <a:fld id="{19F183B6-E564-4925-945D-BC754270BF73}" type="slidenum">
              <a:rPr lang="cs-CZ" smtClean="0"/>
              <a:t>‹#›</a:t>
            </a:fld>
            <a:endParaRPr lang="cs-CZ"/>
          </a:p>
        </p:txBody>
      </p:sp>
    </p:spTree>
    <p:extLst>
      <p:ext uri="{BB962C8B-B14F-4D97-AF65-F5344CB8AC3E}">
        <p14:creationId xmlns:p14="http://schemas.microsoft.com/office/powerpoint/2010/main" val="1350649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592638-E3E6-40E4-B1C1-EFB2AFA577F9}"/>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AFEEA46E-5088-456E-9ABB-73140FDD14A9}"/>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DBC7F9F-22BF-45D8-9F66-CFEE4EE81B9A}"/>
              </a:ext>
            </a:extLst>
          </p:cNvPr>
          <p:cNvSpPr>
            <a:spLocks noGrp="1"/>
          </p:cNvSpPr>
          <p:nvPr>
            <p:ph type="dt" sz="half" idx="10"/>
          </p:nvPr>
        </p:nvSpPr>
        <p:spPr/>
        <p:txBody>
          <a:bodyPr/>
          <a:lstStyle/>
          <a:p>
            <a:fld id="{CE93026F-250E-40E4-8042-D1D1D0154D44}" type="datetimeFigureOut">
              <a:rPr lang="cs-CZ" smtClean="0"/>
              <a:t>20.06.2022</a:t>
            </a:fld>
            <a:endParaRPr lang="cs-CZ"/>
          </a:p>
        </p:txBody>
      </p:sp>
      <p:sp>
        <p:nvSpPr>
          <p:cNvPr id="5" name="Zástupný symbol pro zápatí 4">
            <a:extLst>
              <a:ext uri="{FF2B5EF4-FFF2-40B4-BE49-F238E27FC236}">
                <a16:creationId xmlns:a16="http://schemas.microsoft.com/office/drawing/2014/main" id="{F4AF44D6-0843-4C0F-80EA-E13D934A654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BE5680B-D75C-4D23-99F2-DEF7DE80EC6E}"/>
              </a:ext>
            </a:extLst>
          </p:cNvPr>
          <p:cNvSpPr>
            <a:spLocks noGrp="1"/>
          </p:cNvSpPr>
          <p:nvPr>
            <p:ph type="sldNum" sz="quarter" idx="12"/>
          </p:nvPr>
        </p:nvSpPr>
        <p:spPr/>
        <p:txBody>
          <a:bodyPr/>
          <a:lstStyle/>
          <a:p>
            <a:fld id="{19F183B6-E564-4925-945D-BC754270BF73}" type="slidenum">
              <a:rPr lang="cs-CZ" smtClean="0"/>
              <a:t>‹#›</a:t>
            </a:fld>
            <a:endParaRPr lang="cs-CZ"/>
          </a:p>
        </p:txBody>
      </p:sp>
    </p:spTree>
    <p:extLst>
      <p:ext uri="{BB962C8B-B14F-4D97-AF65-F5344CB8AC3E}">
        <p14:creationId xmlns:p14="http://schemas.microsoft.com/office/powerpoint/2010/main" val="1864494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CD5A8414-5D9A-447F-A181-FCBE98D7D739}"/>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F30CA0D2-25F5-4E92-9FA0-D4E26F444639}"/>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F975932-C75A-4797-A145-0BB5A5CEA434}"/>
              </a:ext>
            </a:extLst>
          </p:cNvPr>
          <p:cNvSpPr>
            <a:spLocks noGrp="1"/>
          </p:cNvSpPr>
          <p:nvPr>
            <p:ph type="dt" sz="half" idx="10"/>
          </p:nvPr>
        </p:nvSpPr>
        <p:spPr/>
        <p:txBody>
          <a:bodyPr/>
          <a:lstStyle/>
          <a:p>
            <a:fld id="{CE93026F-250E-40E4-8042-D1D1D0154D44}" type="datetimeFigureOut">
              <a:rPr lang="cs-CZ" smtClean="0"/>
              <a:t>20.06.2022</a:t>
            </a:fld>
            <a:endParaRPr lang="cs-CZ"/>
          </a:p>
        </p:txBody>
      </p:sp>
      <p:sp>
        <p:nvSpPr>
          <p:cNvPr id="5" name="Zástupný symbol pro zápatí 4">
            <a:extLst>
              <a:ext uri="{FF2B5EF4-FFF2-40B4-BE49-F238E27FC236}">
                <a16:creationId xmlns:a16="http://schemas.microsoft.com/office/drawing/2014/main" id="{B6C2EFD1-40DD-4C95-A97B-5E478C79D58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2B5D066-03BE-42E7-8EFF-44249863664C}"/>
              </a:ext>
            </a:extLst>
          </p:cNvPr>
          <p:cNvSpPr>
            <a:spLocks noGrp="1"/>
          </p:cNvSpPr>
          <p:nvPr>
            <p:ph type="sldNum" sz="quarter" idx="12"/>
          </p:nvPr>
        </p:nvSpPr>
        <p:spPr/>
        <p:txBody>
          <a:bodyPr/>
          <a:lstStyle/>
          <a:p>
            <a:fld id="{19F183B6-E564-4925-945D-BC754270BF73}" type="slidenum">
              <a:rPr lang="cs-CZ" smtClean="0"/>
              <a:t>‹#›</a:t>
            </a:fld>
            <a:endParaRPr lang="cs-CZ"/>
          </a:p>
        </p:txBody>
      </p:sp>
    </p:spTree>
    <p:extLst>
      <p:ext uri="{BB962C8B-B14F-4D97-AF65-F5344CB8AC3E}">
        <p14:creationId xmlns:p14="http://schemas.microsoft.com/office/powerpoint/2010/main" val="3683068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1CCC3A-1C8C-4781-84E6-9290BAA7640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702ED8F-2934-4A66-9550-09043CD5C32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C7AE737-8B57-4B58-8656-B81CF5ABE44C}"/>
              </a:ext>
            </a:extLst>
          </p:cNvPr>
          <p:cNvSpPr>
            <a:spLocks noGrp="1"/>
          </p:cNvSpPr>
          <p:nvPr>
            <p:ph type="dt" sz="half" idx="10"/>
          </p:nvPr>
        </p:nvSpPr>
        <p:spPr/>
        <p:txBody>
          <a:bodyPr/>
          <a:lstStyle/>
          <a:p>
            <a:fld id="{CE93026F-250E-40E4-8042-D1D1D0154D44}" type="datetimeFigureOut">
              <a:rPr lang="cs-CZ" smtClean="0"/>
              <a:t>20.06.2022</a:t>
            </a:fld>
            <a:endParaRPr lang="cs-CZ"/>
          </a:p>
        </p:txBody>
      </p:sp>
      <p:sp>
        <p:nvSpPr>
          <p:cNvPr id="5" name="Zástupný symbol pro zápatí 4">
            <a:extLst>
              <a:ext uri="{FF2B5EF4-FFF2-40B4-BE49-F238E27FC236}">
                <a16:creationId xmlns:a16="http://schemas.microsoft.com/office/drawing/2014/main" id="{11E21B3A-1FE8-4575-B6F3-97A4937B37C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17ECFF9-00B0-4CBF-9F9E-8AC5E2CA98BA}"/>
              </a:ext>
            </a:extLst>
          </p:cNvPr>
          <p:cNvSpPr>
            <a:spLocks noGrp="1"/>
          </p:cNvSpPr>
          <p:nvPr>
            <p:ph type="sldNum" sz="quarter" idx="12"/>
          </p:nvPr>
        </p:nvSpPr>
        <p:spPr/>
        <p:txBody>
          <a:bodyPr/>
          <a:lstStyle/>
          <a:p>
            <a:fld id="{19F183B6-E564-4925-945D-BC754270BF73}" type="slidenum">
              <a:rPr lang="cs-CZ" smtClean="0"/>
              <a:t>‹#›</a:t>
            </a:fld>
            <a:endParaRPr lang="cs-CZ"/>
          </a:p>
        </p:txBody>
      </p:sp>
    </p:spTree>
    <p:extLst>
      <p:ext uri="{BB962C8B-B14F-4D97-AF65-F5344CB8AC3E}">
        <p14:creationId xmlns:p14="http://schemas.microsoft.com/office/powerpoint/2010/main" val="206183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ACD900-0478-4060-94A8-2D56C98EE28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6DC83569-C306-4EC0-AAA3-0EDFB251D5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A586BFCE-E2D3-4BBC-8A54-90CA495E1D5E}"/>
              </a:ext>
            </a:extLst>
          </p:cNvPr>
          <p:cNvSpPr>
            <a:spLocks noGrp="1"/>
          </p:cNvSpPr>
          <p:nvPr>
            <p:ph type="dt" sz="half" idx="10"/>
          </p:nvPr>
        </p:nvSpPr>
        <p:spPr/>
        <p:txBody>
          <a:bodyPr/>
          <a:lstStyle/>
          <a:p>
            <a:fld id="{CE93026F-250E-40E4-8042-D1D1D0154D44}" type="datetimeFigureOut">
              <a:rPr lang="cs-CZ" smtClean="0"/>
              <a:t>20.06.2022</a:t>
            </a:fld>
            <a:endParaRPr lang="cs-CZ"/>
          </a:p>
        </p:txBody>
      </p:sp>
      <p:sp>
        <p:nvSpPr>
          <p:cNvPr id="5" name="Zástupný symbol pro zápatí 4">
            <a:extLst>
              <a:ext uri="{FF2B5EF4-FFF2-40B4-BE49-F238E27FC236}">
                <a16:creationId xmlns:a16="http://schemas.microsoft.com/office/drawing/2014/main" id="{D45AD82D-8E07-46B9-BF0F-5996BC090D1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C77D892-E09A-402F-B685-C33944F8445C}"/>
              </a:ext>
            </a:extLst>
          </p:cNvPr>
          <p:cNvSpPr>
            <a:spLocks noGrp="1"/>
          </p:cNvSpPr>
          <p:nvPr>
            <p:ph type="sldNum" sz="quarter" idx="12"/>
          </p:nvPr>
        </p:nvSpPr>
        <p:spPr/>
        <p:txBody>
          <a:bodyPr/>
          <a:lstStyle/>
          <a:p>
            <a:fld id="{19F183B6-E564-4925-945D-BC754270BF73}" type="slidenum">
              <a:rPr lang="cs-CZ" smtClean="0"/>
              <a:t>‹#›</a:t>
            </a:fld>
            <a:endParaRPr lang="cs-CZ"/>
          </a:p>
        </p:txBody>
      </p:sp>
    </p:spTree>
    <p:extLst>
      <p:ext uri="{BB962C8B-B14F-4D97-AF65-F5344CB8AC3E}">
        <p14:creationId xmlns:p14="http://schemas.microsoft.com/office/powerpoint/2010/main" val="1065096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66572E-4BC0-41DA-A4AC-33DF734918E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6D0C359-CAC1-4BAE-9736-6ECE58E37007}"/>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33F271B6-3EAB-4BDC-A987-5614DD901AED}"/>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49774F4-8F9A-4A72-8B10-2D7E1A41F633}"/>
              </a:ext>
            </a:extLst>
          </p:cNvPr>
          <p:cNvSpPr>
            <a:spLocks noGrp="1"/>
          </p:cNvSpPr>
          <p:nvPr>
            <p:ph type="dt" sz="half" idx="10"/>
          </p:nvPr>
        </p:nvSpPr>
        <p:spPr/>
        <p:txBody>
          <a:bodyPr/>
          <a:lstStyle/>
          <a:p>
            <a:fld id="{CE93026F-250E-40E4-8042-D1D1D0154D44}" type="datetimeFigureOut">
              <a:rPr lang="cs-CZ" smtClean="0"/>
              <a:t>20.06.2022</a:t>
            </a:fld>
            <a:endParaRPr lang="cs-CZ"/>
          </a:p>
        </p:txBody>
      </p:sp>
      <p:sp>
        <p:nvSpPr>
          <p:cNvPr id="6" name="Zástupný symbol pro zápatí 5">
            <a:extLst>
              <a:ext uri="{FF2B5EF4-FFF2-40B4-BE49-F238E27FC236}">
                <a16:creationId xmlns:a16="http://schemas.microsoft.com/office/drawing/2014/main" id="{CDF41FD2-23D8-4B31-A275-63173B84744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8237A76-23A3-46A2-A2F0-784CD85BA86F}"/>
              </a:ext>
            </a:extLst>
          </p:cNvPr>
          <p:cNvSpPr>
            <a:spLocks noGrp="1"/>
          </p:cNvSpPr>
          <p:nvPr>
            <p:ph type="sldNum" sz="quarter" idx="12"/>
          </p:nvPr>
        </p:nvSpPr>
        <p:spPr/>
        <p:txBody>
          <a:bodyPr/>
          <a:lstStyle/>
          <a:p>
            <a:fld id="{19F183B6-E564-4925-945D-BC754270BF73}" type="slidenum">
              <a:rPr lang="cs-CZ" smtClean="0"/>
              <a:t>‹#›</a:t>
            </a:fld>
            <a:endParaRPr lang="cs-CZ"/>
          </a:p>
        </p:txBody>
      </p:sp>
    </p:spTree>
    <p:extLst>
      <p:ext uri="{BB962C8B-B14F-4D97-AF65-F5344CB8AC3E}">
        <p14:creationId xmlns:p14="http://schemas.microsoft.com/office/powerpoint/2010/main" val="337593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F4F02C-0068-4415-B3C1-C234AE18CA27}"/>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7CAAE3E-C707-4C5A-ABAB-174A8B708E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01814111-2C0B-45FD-BBBC-59299AE75986}"/>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8DD31C0F-E159-470B-952A-81A521416E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A9206CFA-E091-4452-BE9E-79D91CA624D4}"/>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36AEAF8-FE10-436B-955B-996641429492}"/>
              </a:ext>
            </a:extLst>
          </p:cNvPr>
          <p:cNvSpPr>
            <a:spLocks noGrp="1"/>
          </p:cNvSpPr>
          <p:nvPr>
            <p:ph type="dt" sz="half" idx="10"/>
          </p:nvPr>
        </p:nvSpPr>
        <p:spPr/>
        <p:txBody>
          <a:bodyPr/>
          <a:lstStyle/>
          <a:p>
            <a:fld id="{CE93026F-250E-40E4-8042-D1D1D0154D44}" type="datetimeFigureOut">
              <a:rPr lang="cs-CZ" smtClean="0"/>
              <a:t>20.06.2022</a:t>
            </a:fld>
            <a:endParaRPr lang="cs-CZ"/>
          </a:p>
        </p:txBody>
      </p:sp>
      <p:sp>
        <p:nvSpPr>
          <p:cNvPr id="8" name="Zástupný symbol pro zápatí 7">
            <a:extLst>
              <a:ext uri="{FF2B5EF4-FFF2-40B4-BE49-F238E27FC236}">
                <a16:creationId xmlns:a16="http://schemas.microsoft.com/office/drawing/2014/main" id="{D2D27B3A-D88E-4EAC-919C-8F87AF1B7441}"/>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56DA0544-0834-452E-84F4-B17F43574078}"/>
              </a:ext>
            </a:extLst>
          </p:cNvPr>
          <p:cNvSpPr>
            <a:spLocks noGrp="1"/>
          </p:cNvSpPr>
          <p:nvPr>
            <p:ph type="sldNum" sz="quarter" idx="12"/>
          </p:nvPr>
        </p:nvSpPr>
        <p:spPr/>
        <p:txBody>
          <a:bodyPr/>
          <a:lstStyle/>
          <a:p>
            <a:fld id="{19F183B6-E564-4925-945D-BC754270BF73}" type="slidenum">
              <a:rPr lang="cs-CZ" smtClean="0"/>
              <a:t>‹#›</a:t>
            </a:fld>
            <a:endParaRPr lang="cs-CZ"/>
          </a:p>
        </p:txBody>
      </p:sp>
    </p:spTree>
    <p:extLst>
      <p:ext uri="{BB962C8B-B14F-4D97-AF65-F5344CB8AC3E}">
        <p14:creationId xmlns:p14="http://schemas.microsoft.com/office/powerpoint/2010/main" val="126139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4A230E-077F-450E-9E81-3E48445AE44A}"/>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91069AAA-C56E-47D1-AF72-2E784EC39753}"/>
              </a:ext>
            </a:extLst>
          </p:cNvPr>
          <p:cNvSpPr>
            <a:spLocks noGrp="1"/>
          </p:cNvSpPr>
          <p:nvPr>
            <p:ph type="dt" sz="half" idx="10"/>
          </p:nvPr>
        </p:nvSpPr>
        <p:spPr/>
        <p:txBody>
          <a:bodyPr/>
          <a:lstStyle/>
          <a:p>
            <a:fld id="{CE93026F-250E-40E4-8042-D1D1D0154D44}" type="datetimeFigureOut">
              <a:rPr lang="cs-CZ" smtClean="0"/>
              <a:t>20.06.2022</a:t>
            </a:fld>
            <a:endParaRPr lang="cs-CZ"/>
          </a:p>
        </p:txBody>
      </p:sp>
      <p:sp>
        <p:nvSpPr>
          <p:cNvPr id="4" name="Zástupný symbol pro zápatí 3">
            <a:extLst>
              <a:ext uri="{FF2B5EF4-FFF2-40B4-BE49-F238E27FC236}">
                <a16:creationId xmlns:a16="http://schemas.microsoft.com/office/drawing/2014/main" id="{ADC0ACF6-B89C-4E57-A94A-4E76BC500E2E}"/>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022741F5-56A8-4117-839F-186CC529A35C}"/>
              </a:ext>
            </a:extLst>
          </p:cNvPr>
          <p:cNvSpPr>
            <a:spLocks noGrp="1"/>
          </p:cNvSpPr>
          <p:nvPr>
            <p:ph type="sldNum" sz="quarter" idx="12"/>
          </p:nvPr>
        </p:nvSpPr>
        <p:spPr/>
        <p:txBody>
          <a:bodyPr/>
          <a:lstStyle/>
          <a:p>
            <a:fld id="{19F183B6-E564-4925-945D-BC754270BF73}" type="slidenum">
              <a:rPr lang="cs-CZ" smtClean="0"/>
              <a:t>‹#›</a:t>
            </a:fld>
            <a:endParaRPr lang="cs-CZ"/>
          </a:p>
        </p:txBody>
      </p:sp>
    </p:spTree>
    <p:extLst>
      <p:ext uri="{BB962C8B-B14F-4D97-AF65-F5344CB8AC3E}">
        <p14:creationId xmlns:p14="http://schemas.microsoft.com/office/powerpoint/2010/main" val="1714332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EB7EDD9-260A-4DEC-B196-FA6013362307}"/>
              </a:ext>
            </a:extLst>
          </p:cNvPr>
          <p:cNvSpPr>
            <a:spLocks noGrp="1"/>
          </p:cNvSpPr>
          <p:nvPr>
            <p:ph type="dt" sz="half" idx="10"/>
          </p:nvPr>
        </p:nvSpPr>
        <p:spPr/>
        <p:txBody>
          <a:bodyPr/>
          <a:lstStyle/>
          <a:p>
            <a:fld id="{CE93026F-250E-40E4-8042-D1D1D0154D44}" type="datetimeFigureOut">
              <a:rPr lang="cs-CZ" smtClean="0"/>
              <a:t>20.06.2022</a:t>
            </a:fld>
            <a:endParaRPr lang="cs-CZ"/>
          </a:p>
        </p:txBody>
      </p:sp>
      <p:sp>
        <p:nvSpPr>
          <p:cNvPr id="3" name="Zástupný symbol pro zápatí 2">
            <a:extLst>
              <a:ext uri="{FF2B5EF4-FFF2-40B4-BE49-F238E27FC236}">
                <a16:creationId xmlns:a16="http://schemas.microsoft.com/office/drawing/2014/main" id="{D1C72569-B66F-4661-8804-9B4610D1C4CB}"/>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24F21B59-C36E-45E1-8D7D-0DF0EC69DFE2}"/>
              </a:ext>
            </a:extLst>
          </p:cNvPr>
          <p:cNvSpPr>
            <a:spLocks noGrp="1"/>
          </p:cNvSpPr>
          <p:nvPr>
            <p:ph type="sldNum" sz="quarter" idx="12"/>
          </p:nvPr>
        </p:nvSpPr>
        <p:spPr/>
        <p:txBody>
          <a:bodyPr/>
          <a:lstStyle/>
          <a:p>
            <a:fld id="{19F183B6-E564-4925-945D-BC754270BF73}" type="slidenum">
              <a:rPr lang="cs-CZ" smtClean="0"/>
              <a:t>‹#›</a:t>
            </a:fld>
            <a:endParaRPr lang="cs-CZ"/>
          </a:p>
        </p:txBody>
      </p:sp>
    </p:spTree>
    <p:extLst>
      <p:ext uri="{BB962C8B-B14F-4D97-AF65-F5344CB8AC3E}">
        <p14:creationId xmlns:p14="http://schemas.microsoft.com/office/powerpoint/2010/main" val="817894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333ACB-5FDE-4DF7-A46B-422A42903E5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B7DBA6FA-C3B5-4F09-AE84-2C638B6EF8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A4075E2A-7D96-443B-97D6-FA7BC8D7A4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3B5475B-65F1-44AE-AB32-57706B2A4920}"/>
              </a:ext>
            </a:extLst>
          </p:cNvPr>
          <p:cNvSpPr>
            <a:spLocks noGrp="1"/>
          </p:cNvSpPr>
          <p:nvPr>
            <p:ph type="dt" sz="half" idx="10"/>
          </p:nvPr>
        </p:nvSpPr>
        <p:spPr/>
        <p:txBody>
          <a:bodyPr/>
          <a:lstStyle/>
          <a:p>
            <a:fld id="{CE93026F-250E-40E4-8042-D1D1D0154D44}" type="datetimeFigureOut">
              <a:rPr lang="cs-CZ" smtClean="0"/>
              <a:t>20.06.2022</a:t>
            </a:fld>
            <a:endParaRPr lang="cs-CZ"/>
          </a:p>
        </p:txBody>
      </p:sp>
      <p:sp>
        <p:nvSpPr>
          <p:cNvPr id="6" name="Zástupný symbol pro zápatí 5">
            <a:extLst>
              <a:ext uri="{FF2B5EF4-FFF2-40B4-BE49-F238E27FC236}">
                <a16:creationId xmlns:a16="http://schemas.microsoft.com/office/drawing/2014/main" id="{E56A31B7-A151-4589-B0FE-2625FF0E66F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6301909-C958-4D53-BBDE-18B9E280F2B4}"/>
              </a:ext>
            </a:extLst>
          </p:cNvPr>
          <p:cNvSpPr>
            <a:spLocks noGrp="1"/>
          </p:cNvSpPr>
          <p:nvPr>
            <p:ph type="sldNum" sz="quarter" idx="12"/>
          </p:nvPr>
        </p:nvSpPr>
        <p:spPr/>
        <p:txBody>
          <a:bodyPr/>
          <a:lstStyle/>
          <a:p>
            <a:fld id="{19F183B6-E564-4925-945D-BC754270BF73}" type="slidenum">
              <a:rPr lang="cs-CZ" smtClean="0"/>
              <a:t>‹#›</a:t>
            </a:fld>
            <a:endParaRPr lang="cs-CZ"/>
          </a:p>
        </p:txBody>
      </p:sp>
    </p:spTree>
    <p:extLst>
      <p:ext uri="{BB962C8B-B14F-4D97-AF65-F5344CB8AC3E}">
        <p14:creationId xmlns:p14="http://schemas.microsoft.com/office/powerpoint/2010/main" val="1981847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016456-8852-43DC-BD37-B106E954C17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965E2EB-0096-4825-B8C2-8C7E724443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C73F6332-EC94-4382-837E-EB1C5DA04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D07A389-273A-4A50-845F-133F30D4DF32}"/>
              </a:ext>
            </a:extLst>
          </p:cNvPr>
          <p:cNvSpPr>
            <a:spLocks noGrp="1"/>
          </p:cNvSpPr>
          <p:nvPr>
            <p:ph type="dt" sz="half" idx="10"/>
          </p:nvPr>
        </p:nvSpPr>
        <p:spPr/>
        <p:txBody>
          <a:bodyPr/>
          <a:lstStyle/>
          <a:p>
            <a:fld id="{CE93026F-250E-40E4-8042-D1D1D0154D44}" type="datetimeFigureOut">
              <a:rPr lang="cs-CZ" smtClean="0"/>
              <a:t>20.06.2022</a:t>
            </a:fld>
            <a:endParaRPr lang="cs-CZ"/>
          </a:p>
        </p:txBody>
      </p:sp>
      <p:sp>
        <p:nvSpPr>
          <p:cNvPr id="6" name="Zástupný symbol pro zápatí 5">
            <a:extLst>
              <a:ext uri="{FF2B5EF4-FFF2-40B4-BE49-F238E27FC236}">
                <a16:creationId xmlns:a16="http://schemas.microsoft.com/office/drawing/2014/main" id="{F5B7843D-4289-4905-A704-134D4FBF060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EB0031C-6831-41E3-8B3E-7C1F40482980}"/>
              </a:ext>
            </a:extLst>
          </p:cNvPr>
          <p:cNvSpPr>
            <a:spLocks noGrp="1"/>
          </p:cNvSpPr>
          <p:nvPr>
            <p:ph type="sldNum" sz="quarter" idx="12"/>
          </p:nvPr>
        </p:nvSpPr>
        <p:spPr/>
        <p:txBody>
          <a:bodyPr/>
          <a:lstStyle/>
          <a:p>
            <a:fld id="{19F183B6-E564-4925-945D-BC754270BF73}" type="slidenum">
              <a:rPr lang="cs-CZ" smtClean="0"/>
              <a:t>‹#›</a:t>
            </a:fld>
            <a:endParaRPr lang="cs-CZ"/>
          </a:p>
        </p:txBody>
      </p:sp>
    </p:spTree>
    <p:extLst>
      <p:ext uri="{BB962C8B-B14F-4D97-AF65-F5344CB8AC3E}">
        <p14:creationId xmlns:p14="http://schemas.microsoft.com/office/powerpoint/2010/main" val="64439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305DBE6B-B19C-4E1E-BB3A-BB9327F4E9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3F40D6D7-488D-45BC-8253-67D7CDF44D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EB7CD66-899D-4D34-B8DE-23BCEDF704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3026F-250E-40E4-8042-D1D1D0154D44}" type="datetimeFigureOut">
              <a:rPr lang="cs-CZ" smtClean="0"/>
              <a:t>20.06.2022</a:t>
            </a:fld>
            <a:endParaRPr lang="cs-CZ"/>
          </a:p>
        </p:txBody>
      </p:sp>
      <p:sp>
        <p:nvSpPr>
          <p:cNvPr id="5" name="Zástupný symbol pro zápatí 4">
            <a:extLst>
              <a:ext uri="{FF2B5EF4-FFF2-40B4-BE49-F238E27FC236}">
                <a16:creationId xmlns:a16="http://schemas.microsoft.com/office/drawing/2014/main" id="{AB2EB3D7-19B6-4648-B466-FF78A5BDED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0FFD167F-DEF9-4F26-91DC-E62C8D00DE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183B6-E564-4925-945D-BC754270BF73}" type="slidenum">
              <a:rPr lang="cs-CZ" smtClean="0"/>
              <a:t>‹#›</a:t>
            </a:fld>
            <a:endParaRPr lang="cs-CZ"/>
          </a:p>
        </p:txBody>
      </p:sp>
    </p:spTree>
    <p:extLst>
      <p:ext uri="{BB962C8B-B14F-4D97-AF65-F5344CB8AC3E}">
        <p14:creationId xmlns:p14="http://schemas.microsoft.com/office/powerpoint/2010/main" val="2543470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09E40A-C9F4-4B98-8635-D40B708401A9}"/>
              </a:ext>
            </a:extLst>
          </p:cNvPr>
          <p:cNvSpPr>
            <a:spLocks noGrp="1"/>
          </p:cNvSpPr>
          <p:nvPr>
            <p:ph type="ctrTitle"/>
          </p:nvPr>
        </p:nvSpPr>
        <p:spPr/>
        <p:txBody>
          <a:bodyPr>
            <a:normAutofit fontScale="90000"/>
          </a:bodyPr>
          <a:lstStyle/>
          <a:p>
            <a:r>
              <a:rPr lang="cs-CZ" dirty="0"/>
              <a:t>Stáž Finsko</a:t>
            </a:r>
            <a:br>
              <a:rPr lang="cs-CZ" dirty="0"/>
            </a:br>
            <a:r>
              <a:rPr lang="cs-CZ" dirty="0"/>
              <a:t>26.3. – 1.4.2022</a:t>
            </a:r>
            <a:br>
              <a:rPr lang="cs-CZ" dirty="0"/>
            </a:br>
            <a:r>
              <a:rPr lang="cs-CZ" dirty="0"/>
              <a:t>Mateřská škola </a:t>
            </a:r>
            <a:r>
              <a:rPr lang="cs-CZ" dirty="0" err="1"/>
              <a:t>Albatross</a:t>
            </a:r>
            <a:r>
              <a:rPr lang="cs-CZ" dirty="0"/>
              <a:t> </a:t>
            </a:r>
            <a:r>
              <a:rPr lang="cs-CZ" dirty="0" err="1"/>
              <a:t>Daycare</a:t>
            </a:r>
            <a:endParaRPr lang="cs-CZ" dirty="0"/>
          </a:p>
        </p:txBody>
      </p:sp>
      <p:sp>
        <p:nvSpPr>
          <p:cNvPr id="3" name="Podnadpis 2">
            <a:extLst>
              <a:ext uri="{FF2B5EF4-FFF2-40B4-BE49-F238E27FC236}">
                <a16:creationId xmlns:a16="http://schemas.microsoft.com/office/drawing/2014/main" id="{5886ABFF-1BE5-4607-B1F7-4D1D3432F476}"/>
              </a:ext>
            </a:extLst>
          </p:cNvPr>
          <p:cNvSpPr>
            <a:spLocks noGrp="1"/>
          </p:cNvSpPr>
          <p:nvPr>
            <p:ph type="subTitle" idx="1"/>
          </p:nvPr>
        </p:nvSpPr>
        <p:spPr/>
        <p:txBody>
          <a:bodyPr/>
          <a:lstStyle/>
          <a:p>
            <a:endParaRPr lang="cs-CZ" dirty="0"/>
          </a:p>
          <a:p>
            <a:r>
              <a:rPr lang="cs-CZ" dirty="0"/>
              <a:t>Lenka Papáčková</a:t>
            </a:r>
          </a:p>
          <a:p>
            <a:r>
              <a:rPr lang="cs-CZ" dirty="0"/>
              <a:t>Zlata </a:t>
            </a:r>
            <a:r>
              <a:rPr lang="cs-CZ" dirty="0" err="1"/>
              <a:t>Veirauchová</a:t>
            </a:r>
            <a:endParaRPr lang="cs-CZ" dirty="0"/>
          </a:p>
        </p:txBody>
      </p:sp>
    </p:spTree>
    <p:extLst>
      <p:ext uri="{BB962C8B-B14F-4D97-AF65-F5344CB8AC3E}">
        <p14:creationId xmlns:p14="http://schemas.microsoft.com/office/powerpoint/2010/main" val="460622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interiér&#10;&#10;Popis byl vytvořen automaticky">
            <a:extLst>
              <a:ext uri="{FF2B5EF4-FFF2-40B4-BE49-F238E27FC236}">
                <a16:creationId xmlns:a16="http://schemas.microsoft.com/office/drawing/2014/main" id="{9E6F6562-126F-44CD-99E5-5AA216A704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 y="2506662"/>
            <a:ext cx="5957455" cy="4351338"/>
          </a:xfrm>
        </p:spPr>
      </p:pic>
      <p:pic>
        <p:nvPicPr>
          <p:cNvPr id="7" name="Obrázek 6" descr="Obsah obrázku text, osoba, interiér&#10;&#10;Popis byl vytvořen automaticky">
            <a:extLst>
              <a:ext uri="{FF2B5EF4-FFF2-40B4-BE49-F238E27FC236}">
                <a16:creationId xmlns:a16="http://schemas.microsoft.com/office/drawing/2014/main" id="{1AB5E381-F1A2-4069-BA7A-07847C594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957455" y="0"/>
            <a:ext cx="6234545" cy="4675909"/>
          </a:xfrm>
          <a:prstGeom prst="rect">
            <a:avLst/>
          </a:prstGeom>
        </p:spPr>
      </p:pic>
    </p:spTree>
    <p:extLst>
      <p:ext uri="{BB962C8B-B14F-4D97-AF65-F5344CB8AC3E}">
        <p14:creationId xmlns:p14="http://schemas.microsoft.com/office/powerpoint/2010/main" val="593001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papírnictví, obálka&#10;&#10;Popis byl vytvořen automaticky">
            <a:extLst>
              <a:ext uri="{FF2B5EF4-FFF2-40B4-BE49-F238E27FC236}">
                <a16:creationId xmlns:a16="http://schemas.microsoft.com/office/drawing/2014/main" id="{0B6B8209-9577-41C3-B001-3C6498844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0" y="0"/>
            <a:ext cx="6345382" cy="6345382"/>
          </a:xfrm>
          <a:prstGeom prst="rect">
            <a:avLst/>
          </a:prstGeom>
        </p:spPr>
      </p:pic>
      <p:pic>
        <p:nvPicPr>
          <p:cNvPr id="7" name="Obrázek 6" descr="Obsah obrázku osoba, interiér, obálka&#10;&#10;Popis byl vytvořen automaticky">
            <a:extLst>
              <a:ext uri="{FF2B5EF4-FFF2-40B4-BE49-F238E27FC236}">
                <a16:creationId xmlns:a16="http://schemas.microsoft.com/office/drawing/2014/main" id="{8BA197CE-2C69-4074-A7B9-10B8371BA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45382" y="1011382"/>
            <a:ext cx="5846618" cy="5846618"/>
          </a:xfrm>
          <a:prstGeom prst="rect">
            <a:avLst/>
          </a:prstGeom>
        </p:spPr>
      </p:pic>
    </p:spTree>
    <p:extLst>
      <p:ext uri="{BB962C8B-B14F-4D97-AF65-F5344CB8AC3E}">
        <p14:creationId xmlns:p14="http://schemas.microsoft.com/office/powerpoint/2010/main" val="885358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interiér, jídlo&#10;&#10;Popis byl vytvořen automaticky">
            <a:extLst>
              <a:ext uri="{FF2B5EF4-FFF2-40B4-BE49-F238E27FC236}">
                <a16:creationId xmlns:a16="http://schemas.microsoft.com/office/drawing/2014/main" id="{81486EF1-DDC2-4D4C-870E-B7933EF6F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20782"/>
            <a:ext cx="5791200" cy="4343400"/>
          </a:xfrm>
          <a:prstGeom prst="rect">
            <a:avLst/>
          </a:prstGeom>
        </p:spPr>
      </p:pic>
      <p:pic>
        <p:nvPicPr>
          <p:cNvPr id="5" name="Obrázek 4" descr="Obsah obrázku osoba, interiér&#10;&#10;Popis byl vytvořen automaticky">
            <a:extLst>
              <a:ext uri="{FF2B5EF4-FFF2-40B4-BE49-F238E27FC236}">
                <a16:creationId xmlns:a16="http://schemas.microsoft.com/office/drawing/2014/main" id="{1EA50688-F5A9-4B15-B7BA-0AC499C6C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791200" y="2057400"/>
            <a:ext cx="6400800" cy="4800600"/>
          </a:xfrm>
          <a:prstGeom prst="rect">
            <a:avLst/>
          </a:prstGeom>
        </p:spPr>
      </p:pic>
    </p:spTree>
    <p:extLst>
      <p:ext uri="{BB962C8B-B14F-4D97-AF65-F5344CB8AC3E}">
        <p14:creationId xmlns:p14="http://schemas.microsoft.com/office/powerpoint/2010/main" val="1484572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E0215B-953C-4E01-A7EC-3F18F00FDA1B}"/>
              </a:ext>
            </a:extLst>
          </p:cNvPr>
          <p:cNvSpPr>
            <a:spLocks noGrp="1"/>
          </p:cNvSpPr>
          <p:nvPr>
            <p:ph type="title"/>
          </p:nvPr>
        </p:nvSpPr>
        <p:spPr/>
        <p:txBody>
          <a:bodyPr/>
          <a:lstStyle/>
          <a:p>
            <a:r>
              <a:rPr lang="cs-CZ" dirty="0"/>
              <a:t>Řízená činnost</a:t>
            </a:r>
          </a:p>
        </p:txBody>
      </p:sp>
      <p:sp>
        <p:nvSpPr>
          <p:cNvPr id="3" name="Zástupný obsah 2">
            <a:extLst>
              <a:ext uri="{FF2B5EF4-FFF2-40B4-BE49-F238E27FC236}">
                <a16:creationId xmlns:a16="http://schemas.microsoft.com/office/drawing/2014/main" id="{8BFF6EF8-C6A2-446D-BA4C-2F13005611AA}"/>
              </a:ext>
            </a:extLst>
          </p:cNvPr>
          <p:cNvSpPr>
            <a:spLocks noGrp="1"/>
          </p:cNvSpPr>
          <p:nvPr>
            <p:ph idx="1"/>
          </p:nvPr>
        </p:nvSpPr>
        <p:spPr/>
        <p:txBody>
          <a:bodyPr/>
          <a:lstStyle/>
          <a:p>
            <a:r>
              <a:rPr lang="cs-CZ" dirty="0"/>
              <a:t>Komunikační kruh občas není kruh. </a:t>
            </a:r>
          </a:p>
          <a:p>
            <a:r>
              <a:rPr lang="cs-CZ" dirty="0"/>
              <a:t>Komunikační kruh začíná v 9:15. Během komunikačního kruhu ve třídách pro 5 – 7leté probírají kalendář, počasí, dny v týdnu nebo v měsíci. U ostatních probírali, jaké je počasí a jak se v ten den obléct.</a:t>
            </a:r>
          </a:p>
          <a:p>
            <a:r>
              <a:rPr lang="cs-CZ" dirty="0"/>
              <a:t>Komunikační kruh začínali písničkou. </a:t>
            </a:r>
          </a:p>
          <a:p>
            <a:r>
              <a:rPr lang="cs-CZ" dirty="0"/>
              <a:t>Děti sedí v klidu a čekají na vyzvání nebo se hlásí.</a:t>
            </a:r>
          </a:p>
          <a:p>
            <a:r>
              <a:rPr lang="cs-CZ" dirty="0"/>
              <a:t>Jakékoliv nevhodné chování během KK je ihned zastaveno. </a:t>
            </a:r>
          </a:p>
          <a:p>
            <a:r>
              <a:rPr lang="cs-CZ" dirty="0"/>
              <a:t>Učitelka se plně koncentruje na jedno dítě, s kterým vede rozhovor.</a:t>
            </a:r>
          </a:p>
          <a:p>
            <a:r>
              <a:rPr lang="cs-CZ" dirty="0"/>
              <a:t>Dbá na klidný až tichý hlas. </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2949528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9854036-67BF-4B09-83E6-A9BE6A372803}"/>
              </a:ext>
            </a:extLst>
          </p:cNvPr>
          <p:cNvSpPr>
            <a:spLocks noGrp="1"/>
          </p:cNvSpPr>
          <p:nvPr>
            <p:ph idx="1"/>
          </p:nvPr>
        </p:nvSpPr>
        <p:spPr>
          <a:xfrm>
            <a:off x="838200" y="719091"/>
            <a:ext cx="10515600" cy="5805996"/>
          </a:xfrm>
        </p:spPr>
        <p:txBody>
          <a:bodyPr>
            <a:normAutofit/>
          </a:bodyPr>
          <a:lstStyle/>
          <a:p>
            <a:r>
              <a:rPr lang="cs-CZ" dirty="0"/>
              <a:t>Během řízené činnosti je malý důraz na pohyb. Pohyb je zajištěn pobytem venku.</a:t>
            </a:r>
          </a:p>
          <a:p>
            <a:r>
              <a:rPr lang="cs-CZ" dirty="0"/>
              <a:t>Na řízené aktivity jsou děti rozděleny do skupin podle počtu učitelů. U malých dětí byla práce spíše individuální (1 – 2 děti 2 – 3 roky).</a:t>
            </a:r>
          </a:p>
          <a:p>
            <a:r>
              <a:rPr lang="cs-CZ" dirty="0"/>
              <a:t>Na programu řízené činnosti se aktivně spolupodílejí děti spolu s učitelem a vedou dialog, v čem se chtějí vzdělávat a jak to bude probíhat.</a:t>
            </a:r>
          </a:p>
          <a:p>
            <a:r>
              <a:rPr lang="cs-CZ" dirty="0"/>
              <a:t>U daného tématu zůstávají, tak dlouho jak je potřeba nebo jak dlouho děti chtějí. Samozřejmě svátky a tradice jsou dodržovány. Tím je dané téma probráno do hloubky všemi smysly. Probíhá zde spontánní a situační učení. Berou ohled na názor každého dítěte. Je tak podpořena kreativita každého dítěte.</a:t>
            </a:r>
          </a:p>
          <a:p>
            <a:pPr marL="0" indent="0">
              <a:buNone/>
            </a:pPr>
            <a:endParaRPr lang="cs-CZ" dirty="0"/>
          </a:p>
        </p:txBody>
      </p:sp>
    </p:spTree>
    <p:extLst>
      <p:ext uri="{BB962C8B-B14F-4D97-AF65-F5344CB8AC3E}">
        <p14:creationId xmlns:p14="http://schemas.microsoft.com/office/powerpoint/2010/main" val="2040398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99DF165-7D09-4DF9-97B8-BFBD725473D1}"/>
              </a:ext>
            </a:extLst>
          </p:cNvPr>
          <p:cNvSpPr>
            <a:spLocks noGrp="1"/>
          </p:cNvSpPr>
          <p:nvPr>
            <p:ph idx="1"/>
          </p:nvPr>
        </p:nvSpPr>
        <p:spPr>
          <a:xfrm>
            <a:off x="731668" y="662650"/>
            <a:ext cx="10515600" cy="5374165"/>
          </a:xfrm>
        </p:spPr>
        <p:txBody>
          <a:bodyPr>
            <a:noAutofit/>
          </a:bodyPr>
          <a:lstStyle/>
          <a:p>
            <a:r>
              <a:rPr lang="cs-CZ" dirty="0"/>
              <a:t>V některých dnech mají děti místo řízené činnosti nebo i volné hry, projektový týden – například International </a:t>
            </a:r>
            <a:r>
              <a:rPr lang="cs-CZ" dirty="0" err="1"/>
              <a:t>week</a:t>
            </a:r>
            <a:r>
              <a:rPr lang="cs-CZ" dirty="0"/>
              <a:t> – představení cizí kultury učitelkou nebo rodičem popř. podpůrným personálem – doplněné prezentací a ochutnávkou jídla – znalost a povědomí o jiných kulturách – ve třídách jsou mapy, vlajky, globusy</a:t>
            </a:r>
          </a:p>
          <a:p>
            <a:r>
              <a:rPr lang="cs-CZ" dirty="0"/>
              <a:t>Na závěr řízené činnosti jsou děti po malých skupinkách pouštěny na toaletu podle nějakého kritéria (barva, skoky, otočka, záliba aj.)</a:t>
            </a:r>
          </a:p>
          <a:p>
            <a:r>
              <a:rPr lang="cs-CZ" dirty="0"/>
              <a:t>Na toaletu děti čekají ve frontě před dveřmi záchodu. Více jak 2 děti na toaletu nechodí.</a:t>
            </a:r>
          </a:p>
          <a:p>
            <a:r>
              <a:rPr lang="cs-CZ" dirty="0"/>
              <a:t>Učitelé mají individuální vzdělávací plány.</a:t>
            </a:r>
          </a:p>
          <a:p>
            <a:r>
              <a:rPr lang="cs-CZ" dirty="0"/>
              <a:t>Diagnostika dětí probíhá v „</a:t>
            </a:r>
            <a:r>
              <a:rPr lang="cs-CZ" dirty="0" err="1"/>
              <a:t>Health</a:t>
            </a:r>
            <a:r>
              <a:rPr lang="cs-CZ" dirty="0"/>
              <a:t> centrech“, toto centrum dává pak popud pro další vyšetření odborníky.</a:t>
            </a:r>
          </a:p>
        </p:txBody>
      </p:sp>
    </p:spTree>
    <p:extLst>
      <p:ext uri="{BB962C8B-B14F-4D97-AF65-F5344CB8AC3E}">
        <p14:creationId xmlns:p14="http://schemas.microsoft.com/office/powerpoint/2010/main" val="2646884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interiér, zeď&#10;&#10;Popis byl vytvořen automaticky">
            <a:extLst>
              <a:ext uri="{FF2B5EF4-FFF2-40B4-BE49-F238E27FC236}">
                <a16:creationId xmlns:a16="http://schemas.microsoft.com/office/drawing/2014/main" id="{FB973C41-0502-4F59-8190-1971EC5CC1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0837" y="-110837"/>
            <a:ext cx="7010400" cy="7010400"/>
          </a:xfrm>
          <a:prstGeom prst="rect">
            <a:avLst/>
          </a:prstGeom>
        </p:spPr>
      </p:pic>
      <p:pic>
        <p:nvPicPr>
          <p:cNvPr id="5" name="Obrázek 4" descr="Obsah obrázku text&#10;&#10;Popis byl vytvořen automaticky">
            <a:extLst>
              <a:ext uri="{FF2B5EF4-FFF2-40B4-BE49-F238E27FC236}">
                <a16:creationId xmlns:a16="http://schemas.microsoft.com/office/drawing/2014/main" id="{7ADDF48A-A428-44E1-86C9-0AB09B01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80860" y="718703"/>
            <a:ext cx="6858000" cy="5420594"/>
          </a:xfrm>
          <a:prstGeom prst="rect">
            <a:avLst/>
          </a:prstGeom>
        </p:spPr>
      </p:pic>
    </p:spTree>
    <p:extLst>
      <p:ext uri="{BB962C8B-B14F-4D97-AF65-F5344CB8AC3E}">
        <p14:creationId xmlns:p14="http://schemas.microsoft.com/office/powerpoint/2010/main" val="2699557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interiér, osoba, život, místnost&#10;&#10;Popis byl vytvořen automaticky">
            <a:extLst>
              <a:ext uri="{FF2B5EF4-FFF2-40B4-BE49-F238E27FC236}">
                <a16:creationId xmlns:a16="http://schemas.microsoft.com/office/drawing/2014/main" id="{FAEEA585-C5FE-4840-8BA4-826D2180F1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72" y="1"/>
            <a:ext cx="6442363" cy="6321820"/>
          </a:xfrm>
          <a:prstGeom prst="rect">
            <a:avLst/>
          </a:prstGeom>
        </p:spPr>
      </p:pic>
      <p:pic>
        <p:nvPicPr>
          <p:cNvPr id="5" name="Obrázek 4" descr="Obsah obrázku text, interiér, osoba&#10;&#10;Popis byl vytvořen automaticky">
            <a:extLst>
              <a:ext uri="{FF2B5EF4-FFF2-40B4-BE49-F238E27FC236}">
                <a16:creationId xmlns:a16="http://schemas.microsoft.com/office/drawing/2014/main" id="{5BA764A6-DCD2-4405-8242-4CF309930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58792" y="924792"/>
            <a:ext cx="6220689" cy="5645727"/>
          </a:xfrm>
          <a:prstGeom prst="rect">
            <a:avLst/>
          </a:prstGeom>
        </p:spPr>
      </p:pic>
    </p:spTree>
    <p:extLst>
      <p:ext uri="{BB962C8B-B14F-4D97-AF65-F5344CB8AC3E}">
        <p14:creationId xmlns:p14="http://schemas.microsoft.com/office/powerpoint/2010/main" val="3984480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C96CE3-6426-419E-82F0-5E31E0C34994}"/>
              </a:ext>
            </a:extLst>
          </p:cNvPr>
          <p:cNvSpPr>
            <a:spLocks noGrp="1"/>
          </p:cNvSpPr>
          <p:nvPr>
            <p:ph type="title"/>
          </p:nvPr>
        </p:nvSpPr>
        <p:spPr/>
        <p:txBody>
          <a:bodyPr/>
          <a:lstStyle/>
          <a:p>
            <a:r>
              <a:rPr lang="cs-CZ" dirty="0"/>
              <a:t>Pobyt venku</a:t>
            </a:r>
          </a:p>
        </p:txBody>
      </p:sp>
      <p:sp>
        <p:nvSpPr>
          <p:cNvPr id="3" name="Zástupný obsah 2">
            <a:extLst>
              <a:ext uri="{FF2B5EF4-FFF2-40B4-BE49-F238E27FC236}">
                <a16:creationId xmlns:a16="http://schemas.microsoft.com/office/drawing/2014/main" id="{DFCEDBDD-6A2C-4A41-909C-CAAE13202274}"/>
              </a:ext>
            </a:extLst>
          </p:cNvPr>
          <p:cNvSpPr>
            <a:spLocks noGrp="1"/>
          </p:cNvSpPr>
          <p:nvPr>
            <p:ph idx="1"/>
          </p:nvPr>
        </p:nvSpPr>
        <p:spPr>
          <a:xfrm>
            <a:off x="838200" y="1589103"/>
            <a:ext cx="10515600" cy="4660778"/>
          </a:xfrm>
        </p:spPr>
        <p:txBody>
          <a:bodyPr>
            <a:normAutofit/>
          </a:bodyPr>
          <a:lstStyle/>
          <a:p>
            <a:r>
              <a:rPr lang="cs-CZ" dirty="0"/>
              <a:t>Do šatny chodí postupně. Tím nevzniká zbytečný hluk a chaos v šatnách. </a:t>
            </a:r>
          </a:p>
          <a:p>
            <a:r>
              <a:rPr lang="cs-CZ" dirty="0"/>
              <a:t>Rychlejší děti odchází ven. Skupina, která odchází má sedm dětí na jednoho učitele. </a:t>
            </a:r>
          </a:p>
          <a:p>
            <a:r>
              <a:rPr lang="cs-CZ" dirty="0"/>
              <a:t>Děti musí během pobytu venku plně poslouchat učitele. Pokud přijdou na hřiště, mohou se rozejít, až na pokyn učitele.</a:t>
            </a:r>
          </a:p>
          <a:p>
            <a:r>
              <a:rPr lang="cs-CZ" dirty="0"/>
              <a:t>Pobyt venku probíhá volnou hrou na zahradě nebo pobytem v přírodě (v teplém počasí mají možnost i volného pohybu v bunkrech). V zimě si hrají s hračkami na zahradě nebo na hřišti. (Jezdí s autíčky po sněhu, nabírají lopatkou vodu do konvičky  - při tání sněhu, aj.)</a:t>
            </a:r>
          </a:p>
          <a:p>
            <a:endParaRPr lang="cs-CZ" dirty="0"/>
          </a:p>
        </p:txBody>
      </p:sp>
    </p:spTree>
    <p:extLst>
      <p:ext uri="{BB962C8B-B14F-4D97-AF65-F5344CB8AC3E}">
        <p14:creationId xmlns:p14="http://schemas.microsoft.com/office/powerpoint/2010/main" val="4060212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0F7D628-E6F9-4098-BC1F-7FB26B24DCA4}"/>
              </a:ext>
            </a:extLst>
          </p:cNvPr>
          <p:cNvSpPr>
            <a:spLocks noGrp="1"/>
          </p:cNvSpPr>
          <p:nvPr>
            <p:ph idx="1"/>
          </p:nvPr>
        </p:nvSpPr>
        <p:spPr>
          <a:xfrm>
            <a:off x="838200" y="665825"/>
            <a:ext cx="10515600" cy="5511138"/>
          </a:xfrm>
        </p:spPr>
        <p:txBody>
          <a:bodyPr/>
          <a:lstStyle/>
          <a:p>
            <a:r>
              <a:rPr lang="cs-CZ" dirty="0"/>
              <a:t>Chodí ve dvojicích. Učitel se při odchodu ze hřiště ptá dětí, zda tam jsou. K prezenci dětí využívají učitelé aplikaci na mobilním telefonu. </a:t>
            </a:r>
          </a:p>
          <a:p>
            <a:r>
              <a:rPr lang="cs-CZ" sz="2800" dirty="0"/>
              <a:t>Pobyt venku je 3x denně. </a:t>
            </a:r>
          </a:p>
          <a:p>
            <a:pPr marL="0" indent="0">
              <a:buNone/>
            </a:pPr>
            <a:endParaRPr lang="cs-CZ" sz="2800" dirty="0"/>
          </a:p>
          <a:p>
            <a:pPr marL="0" indent="0">
              <a:buNone/>
            </a:pPr>
            <a:endParaRPr lang="cs-CZ" dirty="0"/>
          </a:p>
        </p:txBody>
      </p:sp>
      <p:pic>
        <p:nvPicPr>
          <p:cNvPr id="5" name="Obrázek 4" descr="Obsah obrázku text, zdobené&#10;&#10;Popis byl vytvořen automaticky">
            <a:extLst>
              <a:ext uri="{FF2B5EF4-FFF2-40B4-BE49-F238E27FC236}">
                <a16:creationId xmlns:a16="http://schemas.microsoft.com/office/drawing/2014/main" id="{14AB895F-9B94-41DF-AEC3-EE6CF8CF5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871020" y="2116393"/>
            <a:ext cx="6164826" cy="4623620"/>
          </a:xfrm>
          <a:prstGeom prst="rect">
            <a:avLst/>
          </a:prstGeom>
        </p:spPr>
      </p:pic>
    </p:spTree>
    <p:extLst>
      <p:ext uri="{BB962C8B-B14F-4D97-AF65-F5344CB8AC3E}">
        <p14:creationId xmlns:p14="http://schemas.microsoft.com/office/powerpoint/2010/main" val="2770896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text, exteriér&#10;&#10;Popis byl vytvořen automaticky">
            <a:extLst>
              <a:ext uri="{FF2B5EF4-FFF2-40B4-BE49-F238E27FC236}">
                <a16:creationId xmlns:a16="http://schemas.microsoft.com/office/drawing/2014/main" id="{CCB6AC6D-7BF2-49E3-9556-EC3B71EF9C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0" y="0"/>
            <a:ext cx="5803900" cy="4352925"/>
          </a:xfrm>
        </p:spPr>
      </p:pic>
      <p:pic>
        <p:nvPicPr>
          <p:cNvPr id="9" name="Obrázek 8" descr="Obsah obrázku text, exteriér&#10;&#10;Popis byl vytvořen automaticky">
            <a:extLst>
              <a:ext uri="{FF2B5EF4-FFF2-40B4-BE49-F238E27FC236}">
                <a16:creationId xmlns:a16="http://schemas.microsoft.com/office/drawing/2014/main" id="{1D1324C4-9D58-4F42-97A5-3799A6367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206838" y="2369128"/>
            <a:ext cx="5985162" cy="4488872"/>
          </a:xfrm>
          <a:prstGeom prst="rect">
            <a:avLst/>
          </a:prstGeom>
        </p:spPr>
      </p:pic>
    </p:spTree>
    <p:extLst>
      <p:ext uri="{BB962C8B-B14F-4D97-AF65-F5344CB8AC3E}">
        <p14:creationId xmlns:p14="http://schemas.microsoft.com/office/powerpoint/2010/main" val="3589732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8BCF2A-93C8-4EB6-B33B-A054D2FA1061}"/>
              </a:ext>
            </a:extLst>
          </p:cNvPr>
          <p:cNvSpPr>
            <a:spLocks noGrp="1"/>
          </p:cNvSpPr>
          <p:nvPr>
            <p:ph type="title"/>
          </p:nvPr>
        </p:nvSpPr>
        <p:spPr/>
        <p:txBody>
          <a:bodyPr/>
          <a:lstStyle/>
          <a:p>
            <a:r>
              <a:rPr lang="cs-CZ" dirty="0"/>
              <a:t>Odpočinek na lehátku</a:t>
            </a:r>
          </a:p>
        </p:txBody>
      </p:sp>
      <p:sp>
        <p:nvSpPr>
          <p:cNvPr id="3" name="Zástupný obsah 2">
            <a:extLst>
              <a:ext uri="{FF2B5EF4-FFF2-40B4-BE49-F238E27FC236}">
                <a16:creationId xmlns:a16="http://schemas.microsoft.com/office/drawing/2014/main" id="{3C296538-E696-4601-B8C5-5A61C880C500}"/>
              </a:ext>
            </a:extLst>
          </p:cNvPr>
          <p:cNvSpPr>
            <a:spLocks noGrp="1"/>
          </p:cNvSpPr>
          <p:nvPr>
            <p:ph idx="1"/>
          </p:nvPr>
        </p:nvSpPr>
        <p:spPr/>
        <p:txBody>
          <a:bodyPr/>
          <a:lstStyle/>
          <a:p>
            <a:r>
              <a:rPr lang="cs-CZ" dirty="0"/>
              <a:t>Děti se nepřevlékají do pyžámek.</a:t>
            </a:r>
          </a:p>
          <a:p>
            <a:r>
              <a:rPr lang="cs-CZ" dirty="0"/>
              <a:t>Nejmenší děti spí 2 hodiny (2 roky), 1,5 hodiny (3 roky), starší od 3 – 4 let hodinu, předškoláci 40 minut (většinou si prohlížejí knížky nebo vymalovávají na postýlce omalovánky).</a:t>
            </a:r>
          </a:p>
          <a:p>
            <a:r>
              <a:rPr lang="cs-CZ" dirty="0"/>
              <a:t>Čtení pohádky probíhá u větších dětí. Malé děti mají puštěnou relaxační hudbu.</a:t>
            </a:r>
          </a:p>
          <a:p>
            <a:endParaRPr lang="cs-CZ" dirty="0"/>
          </a:p>
        </p:txBody>
      </p:sp>
    </p:spTree>
    <p:extLst>
      <p:ext uri="{BB962C8B-B14F-4D97-AF65-F5344CB8AC3E}">
        <p14:creationId xmlns:p14="http://schemas.microsoft.com/office/powerpoint/2010/main" val="3677958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interiér&#10;&#10;Popis byl vytvořen automaticky">
            <a:extLst>
              <a:ext uri="{FF2B5EF4-FFF2-40B4-BE49-F238E27FC236}">
                <a16:creationId xmlns:a16="http://schemas.microsoft.com/office/drawing/2014/main" id="{5F7CEDBD-A50E-4F5E-868F-2678EBC1C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4000" y="0"/>
            <a:ext cx="9104671" cy="6828503"/>
          </a:xfrm>
          <a:prstGeom prst="rect">
            <a:avLst/>
          </a:prstGeom>
        </p:spPr>
      </p:pic>
    </p:spTree>
    <p:extLst>
      <p:ext uri="{BB962C8B-B14F-4D97-AF65-F5344CB8AC3E}">
        <p14:creationId xmlns:p14="http://schemas.microsoft.com/office/powerpoint/2010/main" val="2501998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76392D-27B1-46B0-A0B0-47935A3EBF23}"/>
              </a:ext>
            </a:extLst>
          </p:cNvPr>
          <p:cNvSpPr>
            <a:spLocks noGrp="1"/>
          </p:cNvSpPr>
          <p:nvPr>
            <p:ph type="title"/>
          </p:nvPr>
        </p:nvSpPr>
        <p:spPr/>
        <p:txBody>
          <a:bodyPr/>
          <a:lstStyle/>
          <a:p>
            <a:r>
              <a:rPr lang="cs-CZ" dirty="0"/>
              <a:t>Čím nás pobyt v mateřské škole obohatil?</a:t>
            </a:r>
          </a:p>
        </p:txBody>
      </p:sp>
      <p:sp>
        <p:nvSpPr>
          <p:cNvPr id="3" name="Zástupný obsah 2">
            <a:extLst>
              <a:ext uri="{FF2B5EF4-FFF2-40B4-BE49-F238E27FC236}">
                <a16:creationId xmlns:a16="http://schemas.microsoft.com/office/drawing/2014/main" id="{A6570852-4D7F-495F-BF7D-454A7EB3B56E}"/>
              </a:ext>
            </a:extLst>
          </p:cNvPr>
          <p:cNvSpPr>
            <a:spLocks noGrp="1"/>
          </p:cNvSpPr>
          <p:nvPr>
            <p:ph idx="1"/>
          </p:nvPr>
        </p:nvSpPr>
        <p:spPr/>
        <p:txBody>
          <a:bodyPr>
            <a:normAutofit fontScale="92500" lnSpcReduction="10000"/>
          </a:bodyPr>
          <a:lstStyle/>
          <a:p>
            <a:r>
              <a:rPr lang="cs-CZ" dirty="0"/>
              <a:t>Klid učitelek a jejich práce s hlasem</a:t>
            </a:r>
          </a:p>
          <a:p>
            <a:r>
              <a:rPr lang="cs-CZ" dirty="0"/>
              <a:t>Samostatnost dětí, která je až překvapivá i u malých dětí</a:t>
            </a:r>
          </a:p>
          <a:p>
            <a:r>
              <a:rPr lang="cs-CZ" dirty="0"/>
              <a:t>Děti jsou klidné, spokojené a radostné</a:t>
            </a:r>
          </a:p>
          <a:p>
            <a:r>
              <a:rPr lang="cs-CZ" dirty="0"/>
              <a:t>Ve třídách není zvýšený hluk </a:t>
            </a:r>
          </a:p>
          <a:p>
            <a:r>
              <a:rPr lang="cs-CZ" dirty="0"/>
              <a:t>Partnerský vztah učitel x žák</a:t>
            </a:r>
          </a:p>
          <a:p>
            <a:r>
              <a:rPr lang="cs-CZ" dirty="0"/>
              <a:t>Rodiče jsou aktivně zapojovány do činnosti mateřské školy</a:t>
            </a:r>
          </a:p>
          <a:p>
            <a:r>
              <a:rPr lang="cs-CZ" dirty="0"/>
              <a:t>Rodiče mají každé dva měsíce individuální konzultace s učiteli o pokroku dítěte</a:t>
            </a:r>
          </a:p>
          <a:p>
            <a:r>
              <a:rPr lang="cs-CZ" dirty="0"/>
              <a:t>Lepší pozornost dětí</a:t>
            </a:r>
          </a:p>
          <a:p>
            <a:r>
              <a:rPr lang="cs-CZ" dirty="0"/>
              <a:t>Děti umí čekat</a:t>
            </a:r>
          </a:p>
          <a:p>
            <a:pPr marL="0" indent="0">
              <a:buNone/>
            </a:pPr>
            <a:endParaRPr lang="cs-CZ" dirty="0"/>
          </a:p>
          <a:p>
            <a:endParaRPr lang="cs-CZ" dirty="0"/>
          </a:p>
        </p:txBody>
      </p:sp>
    </p:spTree>
    <p:extLst>
      <p:ext uri="{BB962C8B-B14F-4D97-AF65-F5344CB8AC3E}">
        <p14:creationId xmlns:p14="http://schemas.microsoft.com/office/powerpoint/2010/main" val="1827777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9835AB0-4357-48AD-97FB-9B439A89487C}"/>
              </a:ext>
            </a:extLst>
          </p:cNvPr>
          <p:cNvSpPr>
            <a:spLocks noGrp="1"/>
          </p:cNvSpPr>
          <p:nvPr>
            <p:ph idx="1"/>
          </p:nvPr>
        </p:nvSpPr>
        <p:spPr>
          <a:xfrm>
            <a:off x="838200" y="707039"/>
            <a:ext cx="10515600" cy="5445186"/>
          </a:xfrm>
        </p:spPr>
        <p:txBody>
          <a:bodyPr>
            <a:normAutofit lnSpcReduction="10000"/>
          </a:bodyPr>
          <a:lstStyle/>
          <a:p>
            <a:r>
              <a:rPr lang="cs-CZ" dirty="0"/>
              <a:t>Při zpětné vazbě dítě chápe a rozumí, co je po něm žádáno</a:t>
            </a:r>
          </a:p>
          <a:p>
            <a:r>
              <a:rPr lang="cs-CZ" dirty="0"/>
              <a:t>Dodržují pravidla – pokud ne, následuje ihned komunikace učitel x žák, dbá se na oční kontakt a komunikaci bez přítomnosti dalších dětí</a:t>
            </a:r>
          </a:p>
          <a:p>
            <a:r>
              <a:rPr lang="cs-CZ" dirty="0"/>
              <a:t>Děti odpovídají pouze, když jsou tázány nebo když mají zvednutou ruku</a:t>
            </a:r>
          </a:p>
          <a:p>
            <a:r>
              <a:rPr lang="cs-CZ" dirty="0"/>
              <a:t>Děti jí příborem již od 2 – 3 let</a:t>
            </a:r>
          </a:p>
          <a:p>
            <a:r>
              <a:rPr lang="cs-CZ" dirty="0"/>
              <a:t>Není vytvářen tlak na dítě a nespěchá se na ně</a:t>
            </a:r>
          </a:p>
          <a:p>
            <a:r>
              <a:rPr lang="cs-CZ" dirty="0"/>
              <a:t>Větší počet učitelů na třídě (pod tři roky na 4 děti jedna učitelka, nad tři roky 7 dětí na jednu učitelku – děti jsou rozdělené tak, aby byly v klidu)</a:t>
            </a:r>
          </a:p>
          <a:p>
            <a:r>
              <a:rPr lang="cs-CZ" dirty="0"/>
              <a:t>Začleňování cizinců spočívá v demonstračních obrázcích (např. písnička zobrazená za pomocí piktogramů)</a:t>
            </a:r>
          </a:p>
          <a:p>
            <a:pPr marL="0" indent="0">
              <a:buNone/>
            </a:pPr>
            <a:endParaRPr lang="cs-CZ" dirty="0"/>
          </a:p>
          <a:p>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3441451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F0D298-651E-4585-AE0B-6F130ED11B02}"/>
              </a:ext>
            </a:extLst>
          </p:cNvPr>
          <p:cNvSpPr>
            <a:spLocks noGrp="1"/>
          </p:cNvSpPr>
          <p:nvPr>
            <p:ph type="title"/>
          </p:nvPr>
        </p:nvSpPr>
        <p:spPr/>
        <p:txBody>
          <a:bodyPr/>
          <a:lstStyle/>
          <a:p>
            <a:r>
              <a:rPr lang="cs-CZ" dirty="0"/>
              <a:t>Co by mohla mateřská škola ve Finsku zlepšit?</a:t>
            </a:r>
          </a:p>
        </p:txBody>
      </p:sp>
      <p:sp>
        <p:nvSpPr>
          <p:cNvPr id="3" name="Zástupný obsah 2">
            <a:extLst>
              <a:ext uri="{FF2B5EF4-FFF2-40B4-BE49-F238E27FC236}">
                <a16:creationId xmlns:a16="http://schemas.microsoft.com/office/drawing/2014/main" id="{15F07E8C-B6A4-4E0E-8F8F-57370105AC3B}"/>
              </a:ext>
            </a:extLst>
          </p:cNvPr>
          <p:cNvSpPr>
            <a:spLocks noGrp="1"/>
          </p:cNvSpPr>
          <p:nvPr>
            <p:ph idx="1"/>
          </p:nvPr>
        </p:nvSpPr>
        <p:spPr/>
        <p:txBody>
          <a:bodyPr/>
          <a:lstStyle/>
          <a:p>
            <a:r>
              <a:rPr lang="cs-CZ" dirty="0"/>
              <a:t>Pořádek ve věcech – třídění pomůcek a hraček</a:t>
            </a:r>
          </a:p>
          <a:p>
            <a:r>
              <a:rPr lang="cs-CZ" dirty="0"/>
              <a:t>Samostatnost v nalévaní pití</a:t>
            </a:r>
          </a:p>
          <a:p>
            <a:r>
              <a:rPr lang="cs-CZ" dirty="0"/>
              <a:t>Více hudebních nástrojů nebo práce s nimi</a:t>
            </a:r>
          </a:p>
          <a:p>
            <a:r>
              <a:rPr lang="cs-CZ" dirty="0"/>
              <a:t>Zařazování většího množství básniček a písniček s pohybem</a:t>
            </a:r>
          </a:p>
        </p:txBody>
      </p:sp>
    </p:spTree>
    <p:extLst>
      <p:ext uri="{BB962C8B-B14F-4D97-AF65-F5344CB8AC3E}">
        <p14:creationId xmlns:p14="http://schemas.microsoft.com/office/powerpoint/2010/main" val="3454035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C058AB-4262-4257-A40D-DA8C881431C5}"/>
              </a:ext>
            </a:extLst>
          </p:cNvPr>
          <p:cNvSpPr>
            <a:spLocks noGrp="1"/>
          </p:cNvSpPr>
          <p:nvPr>
            <p:ph type="title"/>
          </p:nvPr>
        </p:nvSpPr>
        <p:spPr/>
        <p:txBody>
          <a:bodyPr/>
          <a:lstStyle/>
          <a:p>
            <a:r>
              <a:rPr lang="cs-CZ" dirty="0"/>
              <a:t>Závěr</a:t>
            </a:r>
          </a:p>
        </p:txBody>
      </p:sp>
      <p:sp>
        <p:nvSpPr>
          <p:cNvPr id="3" name="Zástupný obsah 2">
            <a:extLst>
              <a:ext uri="{FF2B5EF4-FFF2-40B4-BE49-F238E27FC236}">
                <a16:creationId xmlns:a16="http://schemas.microsoft.com/office/drawing/2014/main" id="{481C6CF5-9868-472B-A42E-679682B5558E}"/>
              </a:ext>
            </a:extLst>
          </p:cNvPr>
          <p:cNvSpPr>
            <a:spLocks noGrp="1"/>
          </p:cNvSpPr>
          <p:nvPr>
            <p:ph idx="1"/>
          </p:nvPr>
        </p:nvSpPr>
        <p:spPr/>
        <p:txBody>
          <a:bodyPr/>
          <a:lstStyle/>
          <a:p>
            <a:r>
              <a:rPr lang="cs-CZ" dirty="0"/>
              <a:t>Stáž byla velmi přínosná. Bylo by dobré mít také srovnání s městskou mateřskou školou.</a:t>
            </a:r>
          </a:p>
          <a:p>
            <a:r>
              <a:rPr lang="cs-CZ" dirty="0"/>
              <a:t>Nabyté poznatky budeme zkoušet aplikovat do praxe v naší mateřské škole (práce s hlasem, klid učitelek, častější pobyt venku, menší tlak na dítě, větší prohloubení tématu, více diskuze s dětmi)</a:t>
            </a:r>
          </a:p>
        </p:txBody>
      </p:sp>
    </p:spTree>
    <p:extLst>
      <p:ext uri="{BB962C8B-B14F-4D97-AF65-F5344CB8AC3E}">
        <p14:creationId xmlns:p14="http://schemas.microsoft.com/office/powerpoint/2010/main" val="4202761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oblečení&#10;&#10;Popis byl vytvořen automaticky">
            <a:extLst>
              <a:ext uri="{FF2B5EF4-FFF2-40B4-BE49-F238E27FC236}">
                <a16:creationId xmlns:a16="http://schemas.microsoft.com/office/drawing/2014/main" id="{12C0E36F-CBCA-4C69-BB99-94A1FB2659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24690" y="1003949"/>
            <a:ext cx="5801784" cy="4351338"/>
          </a:xfrm>
        </p:spPr>
      </p:pic>
      <p:pic>
        <p:nvPicPr>
          <p:cNvPr id="7" name="Obrázek 6" descr="Obsah obrázku osoba, interiér&#10;&#10;Popis byl vytvořen automaticky">
            <a:extLst>
              <a:ext uri="{FF2B5EF4-FFF2-40B4-BE49-F238E27FC236}">
                <a16:creationId xmlns:a16="http://schemas.microsoft.com/office/drawing/2014/main" id="{BD66CE30-7131-4B26-848A-62EF2A4BB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96000" y="491836"/>
            <a:ext cx="5874327" cy="5874327"/>
          </a:xfrm>
          <a:prstGeom prst="rect">
            <a:avLst/>
          </a:prstGeom>
        </p:spPr>
      </p:pic>
    </p:spTree>
    <p:extLst>
      <p:ext uri="{BB962C8B-B14F-4D97-AF65-F5344CB8AC3E}">
        <p14:creationId xmlns:p14="http://schemas.microsoft.com/office/powerpoint/2010/main" val="3046922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ext&#10;&#10;Popis byl vytvořen automaticky">
            <a:extLst>
              <a:ext uri="{FF2B5EF4-FFF2-40B4-BE49-F238E27FC236}">
                <a16:creationId xmlns:a16="http://schemas.microsoft.com/office/drawing/2014/main" id="{854CCC40-FE6F-46B7-B342-DD0F60F00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6414655" cy="4810991"/>
          </a:xfrm>
          <a:prstGeom prst="rect">
            <a:avLst/>
          </a:prstGeom>
        </p:spPr>
      </p:pic>
      <p:pic>
        <p:nvPicPr>
          <p:cNvPr id="4" name="Obrázek 3">
            <a:extLst>
              <a:ext uri="{FF2B5EF4-FFF2-40B4-BE49-F238E27FC236}">
                <a16:creationId xmlns:a16="http://schemas.microsoft.com/office/drawing/2014/main" id="{E2B046BD-14D1-4CD3-847D-465B06F8F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650181" y="2701635"/>
            <a:ext cx="5541818" cy="4156364"/>
          </a:xfrm>
          <a:prstGeom prst="rect">
            <a:avLst/>
          </a:prstGeom>
        </p:spPr>
      </p:pic>
    </p:spTree>
    <p:extLst>
      <p:ext uri="{BB962C8B-B14F-4D97-AF65-F5344CB8AC3E}">
        <p14:creationId xmlns:p14="http://schemas.microsoft.com/office/powerpoint/2010/main" val="3658891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sníh, osoba, pózování, exteriér&#10;&#10;Popis byl vytvořen automaticky">
            <a:extLst>
              <a:ext uri="{FF2B5EF4-FFF2-40B4-BE49-F238E27FC236}">
                <a16:creationId xmlns:a16="http://schemas.microsoft.com/office/drawing/2014/main" id="{311F3533-8748-4804-8DBE-9042852A9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70277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681AE3-1917-43AC-A3B8-52D2FD4D4088}"/>
              </a:ext>
            </a:extLst>
          </p:cNvPr>
          <p:cNvSpPr>
            <a:spLocks noGrp="1"/>
          </p:cNvSpPr>
          <p:nvPr>
            <p:ph type="title"/>
          </p:nvPr>
        </p:nvSpPr>
        <p:spPr/>
        <p:txBody>
          <a:bodyPr/>
          <a:lstStyle/>
          <a:p>
            <a:pPr algn="ctr"/>
            <a:r>
              <a:rPr lang="cs-CZ" dirty="0"/>
              <a:t>Stolování</a:t>
            </a:r>
          </a:p>
        </p:txBody>
      </p:sp>
      <p:sp>
        <p:nvSpPr>
          <p:cNvPr id="3" name="Zástupný obsah 2">
            <a:extLst>
              <a:ext uri="{FF2B5EF4-FFF2-40B4-BE49-F238E27FC236}">
                <a16:creationId xmlns:a16="http://schemas.microsoft.com/office/drawing/2014/main" id="{152CC5CE-1B32-447F-AEE3-A7EC755211E1}"/>
              </a:ext>
            </a:extLst>
          </p:cNvPr>
          <p:cNvSpPr>
            <a:spLocks noGrp="1"/>
          </p:cNvSpPr>
          <p:nvPr>
            <p:ph idx="1"/>
          </p:nvPr>
        </p:nvSpPr>
        <p:spPr/>
        <p:txBody>
          <a:bodyPr>
            <a:normAutofit fontScale="92500" lnSpcReduction="20000"/>
          </a:bodyPr>
          <a:lstStyle/>
          <a:p>
            <a:r>
              <a:rPr lang="cs-CZ" sz="3000" dirty="0"/>
              <a:t>Děti si samostatně nenalévají pití, ani si neberou příbory. Vše mají nachystáno na stolečku.</a:t>
            </a:r>
          </a:p>
          <a:p>
            <a:r>
              <a:rPr lang="cs-CZ" sz="3000" dirty="0"/>
              <a:t>Jsou v klidu u stolečku, ruce mají na klíně a čekají až je vyzve učitelka a jdou si pro jídlo. Na jídlo mají hodně času. </a:t>
            </a:r>
          </a:p>
          <a:p>
            <a:r>
              <a:rPr lang="cs-CZ" sz="3000" dirty="0"/>
              <a:t>Po ukončení jídla dítě čeká, až si jej všimne učitel. Zeptá se ho, zda je již po jídle. Dítě zdvořile odpoví „Ano, děkuji.“ To je pokyn pro odnesení talíře. Bez pokynu nemůže dítě odejít. </a:t>
            </a:r>
          </a:p>
          <a:p>
            <a:r>
              <a:rPr lang="cs-CZ" sz="3000" dirty="0"/>
              <a:t>Po jídle děti dostávají </a:t>
            </a:r>
            <a:r>
              <a:rPr lang="cs-CZ" sz="3000" dirty="0" err="1"/>
              <a:t>xylitolové</a:t>
            </a:r>
            <a:r>
              <a:rPr lang="cs-CZ" sz="3000" dirty="0"/>
              <a:t> pastilky jako prevenci proti zubnímu kazu.</a:t>
            </a:r>
          </a:p>
          <a:p>
            <a:r>
              <a:rPr lang="cs-CZ" sz="3000" dirty="0"/>
              <a:t>Dítě v průběhu dopoledních činností málo pijí. Nikdo jim nepřipomíná, že mají pít.</a:t>
            </a:r>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1960614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448C282-96A8-4E5F-B9DF-9E17CBEAEF03}"/>
              </a:ext>
            </a:extLst>
          </p:cNvPr>
          <p:cNvSpPr>
            <a:spLocks noGrp="1"/>
          </p:cNvSpPr>
          <p:nvPr>
            <p:ph idx="1"/>
          </p:nvPr>
        </p:nvSpPr>
        <p:spPr>
          <a:xfrm>
            <a:off x="767179" y="662650"/>
            <a:ext cx="10515600" cy="1638098"/>
          </a:xfrm>
        </p:spPr>
        <p:txBody>
          <a:bodyPr/>
          <a:lstStyle/>
          <a:p>
            <a:r>
              <a:rPr lang="cs-CZ" dirty="0"/>
              <a:t>Každý pátek si děti vybírají, co budou chtít k jídlu. Jídlo je vařeno učitelkou nebo podpůrným personálem. </a:t>
            </a:r>
          </a:p>
          <a:p>
            <a:r>
              <a:rPr lang="cs-CZ" dirty="0"/>
              <a:t>Děti jí příborem již od dvou až tří let.</a:t>
            </a:r>
          </a:p>
          <a:p>
            <a:pPr marL="0" indent="0">
              <a:buNone/>
            </a:pPr>
            <a:endParaRPr lang="cs-CZ" dirty="0"/>
          </a:p>
          <a:p>
            <a:pPr marL="0" indent="0">
              <a:buNone/>
            </a:pPr>
            <a:endParaRPr lang="cs-CZ" dirty="0"/>
          </a:p>
        </p:txBody>
      </p:sp>
      <p:pic>
        <p:nvPicPr>
          <p:cNvPr id="4" name="Zástupný obsah 4" descr="Obsah obrázku interiér, zeď, spotřebič, špinavé&#10;&#10;Popis byl vytvořen automaticky">
            <a:extLst>
              <a:ext uri="{FF2B5EF4-FFF2-40B4-BE49-F238E27FC236}">
                <a16:creationId xmlns:a16="http://schemas.microsoft.com/office/drawing/2014/main" id="{F661EC6D-D46F-40D0-A02C-655E684E3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835176" y="2636229"/>
            <a:ext cx="4745495" cy="3559121"/>
          </a:xfrm>
          <a:prstGeom prst="rect">
            <a:avLst/>
          </a:prstGeom>
        </p:spPr>
      </p:pic>
    </p:spTree>
    <p:extLst>
      <p:ext uri="{BB962C8B-B14F-4D97-AF65-F5344CB8AC3E}">
        <p14:creationId xmlns:p14="http://schemas.microsoft.com/office/powerpoint/2010/main" val="2925800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6AA9A5-AB29-4E54-942D-9B9B1541A973}"/>
              </a:ext>
            </a:extLst>
          </p:cNvPr>
          <p:cNvSpPr>
            <a:spLocks noGrp="1"/>
          </p:cNvSpPr>
          <p:nvPr>
            <p:ph type="title"/>
          </p:nvPr>
        </p:nvSpPr>
        <p:spPr/>
        <p:txBody>
          <a:bodyPr/>
          <a:lstStyle/>
          <a:p>
            <a:r>
              <a:rPr lang="cs-CZ" dirty="0"/>
              <a:t>Oblékání</a:t>
            </a:r>
          </a:p>
        </p:txBody>
      </p:sp>
      <p:sp>
        <p:nvSpPr>
          <p:cNvPr id="3" name="Zástupný obsah 2">
            <a:extLst>
              <a:ext uri="{FF2B5EF4-FFF2-40B4-BE49-F238E27FC236}">
                <a16:creationId xmlns:a16="http://schemas.microsoft.com/office/drawing/2014/main" id="{99E063FA-4BE7-4F68-84D5-0D9E65F1045E}"/>
              </a:ext>
            </a:extLst>
          </p:cNvPr>
          <p:cNvSpPr>
            <a:spLocks noGrp="1"/>
          </p:cNvSpPr>
          <p:nvPr>
            <p:ph idx="1"/>
          </p:nvPr>
        </p:nvSpPr>
        <p:spPr/>
        <p:txBody>
          <a:bodyPr/>
          <a:lstStyle/>
          <a:p>
            <a:r>
              <a:rPr lang="cs-CZ" dirty="0"/>
              <a:t>Děti jsou samostatné. Nikdo jim nepomáhá. Dopomoc spočívá ve slovním navedení, jak má dítě postupovat správně.</a:t>
            </a:r>
          </a:p>
          <a:p>
            <a:r>
              <a:rPr lang="cs-CZ" dirty="0"/>
              <a:t>Před odchodem ven jsou děti vždy seznámeni, co si mají dát na sebe.</a:t>
            </a:r>
          </a:p>
          <a:p>
            <a:r>
              <a:rPr lang="cs-CZ" dirty="0"/>
              <a:t>Děti mají plnou výbavu na zimu.</a:t>
            </a:r>
          </a:p>
          <a:p>
            <a:r>
              <a:rPr lang="cs-CZ" dirty="0"/>
              <a:t>Děti používají na ven overaly, na klasické rukavice si navlékají i  pogumované rukavice, pogumované kalhoty, holínky nebo boty, které si dítě jednoduše nazuje.</a:t>
            </a:r>
          </a:p>
          <a:p>
            <a:r>
              <a:rPr lang="cs-CZ" dirty="0"/>
              <a:t>Po pobytu venku mají učitelky možnost mokré věci vysušit v sušičce.</a:t>
            </a:r>
          </a:p>
          <a:p>
            <a:r>
              <a:rPr lang="cs-CZ" dirty="0"/>
              <a:t>Dítě ví přesně, co má udělat, když jsou věci mokré.</a:t>
            </a:r>
          </a:p>
        </p:txBody>
      </p:sp>
    </p:spTree>
    <p:extLst>
      <p:ext uri="{BB962C8B-B14F-4D97-AF65-F5344CB8AC3E}">
        <p14:creationId xmlns:p14="http://schemas.microsoft.com/office/powerpoint/2010/main" val="3316380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text, interiér, přeplněné&#10;&#10;Popis byl vytvořen automaticky">
            <a:extLst>
              <a:ext uri="{FF2B5EF4-FFF2-40B4-BE49-F238E27FC236}">
                <a16:creationId xmlns:a16="http://schemas.microsoft.com/office/drawing/2014/main" id="{8F80FDC7-E782-48CF-AE76-D22FD6410C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2244435" y="496598"/>
            <a:ext cx="7633855" cy="5725392"/>
          </a:xfrm>
        </p:spPr>
      </p:pic>
    </p:spTree>
    <p:extLst>
      <p:ext uri="{BB962C8B-B14F-4D97-AF65-F5344CB8AC3E}">
        <p14:creationId xmlns:p14="http://schemas.microsoft.com/office/powerpoint/2010/main" val="671091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2C7C5E-6375-4483-B7CE-9F392349D1E0}"/>
              </a:ext>
            </a:extLst>
          </p:cNvPr>
          <p:cNvSpPr>
            <a:spLocks noGrp="1"/>
          </p:cNvSpPr>
          <p:nvPr>
            <p:ph type="title"/>
          </p:nvPr>
        </p:nvSpPr>
        <p:spPr/>
        <p:txBody>
          <a:bodyPr/>
          <a:lstStyle/>
          <a:p>
            <a:r>
              <a:rPr lang="cs-CZ" dirty="0"/>
              <a:t>Volná hra</a:t>
            </a:r>
          </a:p>
        </p:txBody>
      </p:sp>
      <p:sp>
        <p:nvSpPr>
          <p:cNvPr id="3" name="Zástupný obsah 2">
            <a:extLst>
              <a:ext uri="{FF2B5EF4-FFF2-40B4-BE49-F238E27FC236}">
                <a16:creationId xmlns:a16="http://schemas.microsoft.com/office/drawing/2014/main" id="{0C2BAFAA-4E7A-47C4-BBFA-490247C727E5}"/>
              </a:ext>
            </a:extLst>
          </p:cNvPr>
          <p:cNvSpPr>
            <a:spLocks noGrp="1"/>
          </p:cNvSpPr>
          <p:nvPr>
            <p:ph idx="1"/>
          </p:nvPr>
        </p:nvSpPr>
        <p:spPr/>
        <p:txBody>
          <a:bodyPr/>
          <a:lstStyle/>
          <a:p>
            <a:r>
              <a:rPr lang="cs-CZ" dirty="0"/>
              <a:t>Děti využívají hračky a pomůcky dle svého uvážení. </a:t>
            </a:r>
          </a:p>
          <a:p>
            <a:r>
              <a:rPr lang="cs-CZ" dirty="0"/>
              <a:t>Na každé třídě kromě předškoláků je pískoviště u některých i voda na hraní.</a:t>
            </a:r>
          </a:p>
          <a:p>
            <a:r>
              <a:rPr lang="cs-CZ" dirty="0"/>
              <a:t>Děti si rády hrají s elektronickou stavebnicí </a:t>
            </a:r>
            <a:r>
              <a:rPr lang="cs-CZ" dirty="0" err="1"/>
              <a:t>Boffin</a:t>
            </a:r>
            <a:r>
              <a:rPr lang="cs-CZ" dirty="0"/>
              <a:t>, se zvířátky, deskové hry (Žebříky), kuchyňka, vytahovaly si knížky, auta, lego, počítačová hra JUST DANCE</a:t>
            </a:r>
          </a:p>
          <a:p>
            <a:r>
              <a:rPr lang="cs-CZ" dirty="0"/>
              <a:t>Po vyzvání učitele k úklidu hraček, ihned následuje úklid.</a:t>
            </a:r>
          </a:p>
        </p:txBody>
      </p:sp>
    </p:spTree>
    <p:extLst>
      <p:ext uri="{BB962C8B-B14F-4D97-AF65-F5344CB8AC3E}">
        <p14:creationId xmlns:p14="http://schemas.microsoft.com/office/powerpoint/2010/main" val="198074465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1143</Words>
  <Application>Microsoft Office PowerPoint</Application>
  <PresentationFormat>Širokoúhlá obrazovka</PresentationFormat>
  <Paragraphs>82</Paragraphs>
  <Slides>26</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26</vt:i4>
      </vt:variant>
    </vt:vector>
  </HeadingPairs>
  <TitlesOfParts>
    <vt:vector size="30" baseType="lpstr">
      <vt:lpstr>Arial</vt:lpstr>
      <vt:lpstr>Calibri</vt:lpstr>
      <vt:lpstr>Calibri Light</vt:lpstr>
      <vt:lpstr>Motiv Office</vt:lpstr>
      <vt:lpstr>Stáž Finsko 26.3. – 1.4.2022 Mateřská škola Albatross Daycare</vt:lpstr>
      <vt:lpstr>Prezentace aplikace PowerPoint</vt:lpstr>
      <vt:lpstr>Prezentace aplikace PowerPoint</vt:lpstr>
      <vt:lpstr>Prezentace aplikace PowerPoint</vt:lpstr>
      <vt:lpstr>Stolování</vt:lpstr>
      <vt:lpstr>Prezentace aplikace PowerPoint</vt:lpstr>
      <vt:lpstr>Oblékání</vt:lpstr>
      <vt:lpstr>Prezentace aplikace PowerPoint</vt:lpstr>
      <vt:lpstr>Volná hra</vt:lpstr>
      <vt:lpstr>Prezentace aplikace PowerPoint</vt:lpstr>
      <vt:lpstr>Prezentace aplikace PowerPoint</vt:lpstr>
      <vt:lpstr>Prezentace aplikace PowerPoint</vt:lpstr>
      <vt:lpstr>Řízená činnost</vt:lpstr>
      <vt:lpstr>Prezentace aplikace PowerPoint</vt:lpstr>
      <vt:lpstr>Prezentace aplikace PowerPoint</vt:lpstr>
      <vt:lpstr>Prezentace aplikace PowerPoint</vt:lpstr>
      <vt:lpstr>Prezentace aplikace PowerPoint</vt:lpstr>
      <vt:lpstr>Pobyt venku</vt:lpstr>
      <vt:lpstr>Prezentace aplikace PowerPoint</vt:lpstr>
      <vt:lpstr>Odpočinek na lehátku</vt:lpstr>
      <vt:lpstr>Prezentace aplikace PowerPoint</vt:lpstr>
      <vt:lpstr>Čím nás pobyt v mateřské škole obohatil?</vt:lpstr>
      <vt:lpstr>Prezentace aplikace PowerPoint</vt:lpstr>
      <vt:lpstr>Co by mohla mateřská škola ve Finsku zlepšit?</vt:lpstr>
      <vt:lpstr>Závěr</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Stáž Finsko 26.3. – 1.4.2022 Mateřská škola Albatross Daily Daycare</dc:title>
  <dc:creator>Lukáš Papáček</dc:creator>
  <cp:lastModifiedBy>Lenka Papáčková</cp:lastModifiedBy>
  <cp:revision>3</cp:revision>
  <dcterms:created xsi:type="dcterms:W3CDTF">2022-03-31T02:57:13Z</dcterms:created>
  <dcterms:modified xsi:type="dcterms:W3CDTF">2022-06-20T19:27:36Z</dcterms:modified>
</cp:coreProperties>
</file>